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sldIdLst>
    <p:sldId id="277" r:id="rId3"/>
    <p:sldId id="256" r:id="rId4"/>
    <p:sldId id="257" r:id="rId5"/>
    <p:sldId id="258" r:id="rId6"/>
    <p:sldId id="261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2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C065A-81BB-4938-CCBF-E7D1F3C5DE42}" v="23" dt="2021-08-10T08:27:36.719"/>
    <p1510:client id="{2583B2CA-C70B-BA87-5830-5017E60B305A}" v="1" dt="2021-08-10T06:26:20.573"/>
    <p1510:client id="{3F9AD118-8D01-E7DA-C8B6-DF3FC97943AE}" v="24" dt="2021-08-09T05:48:24.510"/>
    <p1510:client id="{404DEFDD-C1F4-C17D-C63D-1F9D63A1867E}" v="1" dt="2021-08-10T06:23:41.173"/>
    <p1510:client id="{4729FAC7-A47D-F6DD-CCF5-47FAC0DCEA33}" v="136" dt="2021-08-10T08:15:06.207"/>
    <p1510:client id="{47C2E003-AED2-9A12-8821-AB8DE4132ADE}" v="13" dt="2021-08-10T05:00:37.872"/>
    <p1510:client id="{49A3F973-9F67-B0B1-0BE8-B9113EAFB169}" v="44" dt="2021-08-10T07:54:15.546"/>
    <p1510:client id="{7FB82DB0-935D-7A3F-E63F-B6E60232B538}" v="7" dt="2021-08-09T17:39:43.981"/>
    <p1510:client id="{9CCBB16A-5923-60B8-CB25-5361E1D66488}" v="2" dt="2021-08-10T09:09:45.280"/>
    <p1510:client id="{BB0F925B-6138-659D-0CA2-7F2236710A3E}" v="77" dt="2021-08-11T15:07:45.488"/>
    <p1510:client id="{C3147A82-8608-96D4-CD3D-F2DCDBA7ACF3}" v="54" dt="2021-08-09T18:24:57.222"/>
    <p1510:client id="{FF2FE739-0472-0805-15F7-86427A4912E9}" v="458" dt="2021-08-10T04:12:2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F1D4E-CB50-4695-B2E9-BFCCFE50C4B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6E302A-ADAD-49A3-85DE-BE6F4EE85681}">
      <dgm:prSet/>
      <dgm:spPr/>
      <dgm:t>
        <a:bodyPr/>
        <a:lstStyle/>
        <a:p>
          <a:r>
            <a:rPr lang="en-GB"/>
            <a:t>Dijkstra’s Algorithm</a:t>
          </a:r>
          <a:endParaRPr lang="en-US"/>
        </a:p>
      </dgm:t>
    </dgm:pt>
    <dgm:pt modelId="{74549934-0FAE-4918-8CE7-979CA4069916}" type="parTrans" cxnId="{B38BDAA3-D206-4C20-9FB1-75226BE1C9A6}">
      <dgm:prSet/>
      <dgm:spPr/>
      <dgm:t>
        <a:bodyPr/>
        <a:lstStyle/>
        <a:p>
          <a:endParaRPr lang="en-US"/>
        </a:p>
      </dgm:t>
    </dgm:pt>
    <dgm:pt modelId="{852325C7-8650-4A5A-96F5-5AE7832C53C8}" type="sibTrans" cxnId="{B38BDAA3-D206-4C20-9FB1-75226BE1C9A6}">
      <dgm:prSet/>
      <dgm:spPr/>
      <dgm:t>
        <a:bodyPr/>
        <a:lstStyle/>
        <a:p>
          <a:endParaRPr lang="en-US"/>
        </a:p>
      </dgm:t>
    </dgm:pt>
    <dgm:pt modelId="{BE4F49F9-0778-4BD8-BFB0-395A9B9D5977}">
      <dgm:prSet/>
      <dgm:spPr/>
      <dgm:t>
        <a:bodyPr/>
        <a:lstStyle/>
        <a:p>
          <a:r>
            <a:rPr lang="en-US"/>
            <a:t>Bellman-Ford Algorithm</a:t>
          </a:r>
        </a:p>
      </dgm:t>
    </dgm:pt>
    <dgm:pt modelId="{28AC0480-7C88-40A0-9F82-FFE7C5D3F48A}" type="parTrans" cxnId="{5D9FD376-A0EF-484D-8557-0C2C9FE7FA78}">
      <dgm:prSet/>
      <dgm:spPr/>
      <dgm:t>
        <a:bodyPr/>
        <a:lstStyle/>
        <a:p>
          <a:endParaRPr lang="en-US"/>
        </a:p>
      </dgm:t>
    </dgm:pt>
    <dgm:pt modelId="{F1A96E63-A59F-4D0D-B9D4-09F141483C45}" type="sibTrans" cxnId="{5D9FD376-A0EF-484D-8557-0C2C9FE7FA78}">
      <dgm:prSet/>
      <dgm:spPr/>
      <dgm:t>
        <a:bodyPr/>
        <a:lstStyle/>
        <a:p>
          <a:endParaRPr lang="en-US"/>
        </a:p>
      </dgm:t>
    </dgm:pt>
    <dgm:pt modelId="{E941F683-1FB5-45A7-AF31-45F9F8B00314}">
      <dgm:prSet/>
      <dgm:spPr/>
      <dgm:t>
        <a:bodyPr/>
        <a:lstStyle/>
        <a:p>
          <a:r>
            <a:rPr lang="en-US"/>
            <a:t>Floyd-Warshall Algorithm</a:t>
          </a:r>
        </a:p>
      </dgm:t>
    </dgm:pt>
    <dgm:pt modelId="{EAE6C4CB-CA8E-4AF6-A7CC-87D5F6944BA3}" type="parTrans" cxnId="{2B75309E-32D3-4AFD-9522-6CF6B9324813}">
      <dgm:prSet/>
      <dgm:spPr/>
      <dgm:t>
        <a:bodyPr/>
        <a:lstStyle/>
        <a:p>
          <a:endParaRPr lang="en-US"/>
        </a:p>
      </dgm:t>
    </dgm:pt>
    <dgm:pt modelId="{BF0C6289-6963-44CE-AD09-45C72B082D74}" type="sibTrans" cxnId="{2B75309E-32D3-4AFD-9522-6CF6B9324813}">
      <dgm:prSet/>
      <dgm:spPr/>
      <dgm:t>
        <a:bodyPr/>
        <a:lstStyle/>
        <a:p>
          <a:endParaRPr lang="en-US"/>
        </a:p>
      </dgm:t>
    </dgm:pt>
    <dgm:pt modelId="{13B30B8B-1603-4B66-80E7-F34F8E4A3D10}">
      <dgm:prSet/>
      <dgm:spPr/>
      <dgm:t>
        <a:bodyPr/>
        <a:lstStyle/>
        <a:p>
          <a:r>
            <a:rPr lang="en-US"/>
            <a:t>Johnson’s Algorithm</a:t>
          </a:r>
        </a:p>
      </dgm:t>
    </dgm:pt>
    <dgm:pt modelId="{B690B8AE-6025-4B2D-8C36-C4267CC1CFA6}" type="parTrans" cxnId="{09C848EE-3FC5-4302-B887-F192EE91290A}">
      <dgm:prSet/>
      <dgm:spPr/>
      <dgm:t>
        <a:bodyPr/>
        <a:lstStyle/>
        <a:p>
          <a:endParaRPr lang="en-US"/>
        </a:p>
      </dgm:t>
    </dgm:pt>
    <dgm:pt modelId="{56FAD45F-4342-4BDA-8B32-01504A869B84}" type="sibTrans" cxnId="{09C848EE-3FC5-4302-B887-F192EE91290A}">
      <dgm:prSet/>
      <dgm:spPr/>
      <dgm:t>
        <a:bodyPr/>
        <a:lstStyle/>
        <a:p>
          <a:endParaRPr lang="en-US"/>
        </a:p>
      </dgm:t>
    </dgm:pt>
    <dgm:pt modelId="{6F409285-40A4-4371-A4AF-AD377858C527}" type="pres">
      <dgm:prSet presAssocID="{23FF1D4E-CB50-4695-B2E9-BFCCFE50C4BA}" presName="linear" presStyleCnt="0">
        <dgm:presLayoutVars>
          <dgm:animLvl val="lvl"/>
          <dgm:resizeHandles val="exact"/>
        </dgm:presLayoutVars>
      </dgm:prSet>
      <dgm:spPr/>
    </dgm:pt>
    <dgm:pt modelId="{F8BDD4CD-2428-4BD6-8BBC-FAEA3A6FBA74}" type="pres">
      <dgm:prSet presAssocID="{836E302A-ADAD-49A3-85DE-BE6F4EE856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0F4779-A34F-44DF-83FF-D270211DD18F}" type="pres">
      <dgm:prSet presAssocID="{852325C7-8650-4A5A-96F5-5AE7832C53C8}" presName="spacer" presStyleCnt="0"/>
      <dgm:spPr/>
    </dgm:pt>
    <dgm:pt modelId="{91CDC65F-DC77-4B0D-895A-A4E24B3C7E9F}" type="pres">
      <dgm:prSet presAssocID="{BE4F49F9-0778-4BD8-BFB0-395A9B9D59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7BF84E-5335-4792-B537-B5ECB8DC2829}" type="pres">
      <dgm:prSet presAssocID="{F1A96E63-A59F-4D0D-B9D4-09F141483C45}" presName="spacer" presStyleCnt="0"/>
      <dgm:spPr/>
    </dgm:pt>
    <dgm:pt modelId="{C247569A-7C4D-4B1F-9EB8-82BBB1B15C27}" type="pres">
      <dgm:prSet presAssocID="{E941F683-1FB5-45A7-AF31-45F9F8B00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033F6D-FACF-4AD9-82B8-A4DA882DF67C}" type="pres">
      <dgm:prSet presAssocID="{BF0C6289-6963-44CE-AD09-45C72B082D74}" presName="spacer" presStyleCnt="0"/>
      <dgm:spPr/>
    </dgm:pt>
    <dgm:pt modelId="{B64B92F8-2D5B-40E1-ACAF-5072034FE64F}" type="pres">
      <dgm:prSet presAssocID="{13B30B8B-1603-4B66-80E7-F34F8E4A3D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46C072D-517E-4743-A736-47D67998052F}" type="presOf" srcId="{BE4F49F9-0778-4BD8-BFB0-395A9B9D5977}" destId="{91CDC65F-DC77-4B0D-895A-A4E24B3C7E9F}" srcOrd="0" destOrd="0" presId="urn:microsoft.com/office/officeart/2005/8/layout/vList2"/>
    <dgm:cxn modelId="{59803331-08D1-410F-9267-C16FADCFBA46}" type="presOf" srcId="{E941F683-1FB5-45A7-AF31-45F9F8B00314}" destId="{C247569A-7C4D-4B1F-9EB8-82BBB1B15C27}" srcOrd="0" destOrd="0" presId="urn:microsoft.com/office/officeart/2005/8/layout/vList2"/>
    <dgm:cxn modelId="{5D9FD376-A0EF-484D-8557-0C2C9FE7FA78}" srcId="{23FF1D4E-CB50-4695-B2E9-BFCCFE50C4BA}" destId="{BE4F49F9-0778-4BD8-BFB0-395A9B9D5977}" srcOrd="1" destOrd="0" parTransId="{28AC0480-7C88-40A0-9F82-FFE7C5D3F48A}" sibTransId="{F1A96E63-A59F-4D0D-B9D4-09F141483C45}"/>
    <dgm:cxn modelId="{1A72E196-146C-4350-AE92-D9E80732EF82}" type="presOf" srcId="{836E302A-ADAD-49A3-85DE-BE6F4EE85681}" destId="{F8BDD4CD-2428-4BD6-8BBC-FAEA3A6FBA74}" srcOrd="0" destOrd="0" presId="urn:microsoft.com/office/officeart/2005/8/layout/vList2"/>
    <dgm:cxn modelId="{2B75309E-32D3-4AFD-9522-6CF6B9324813}" srcId="{23FF1D4E-CB50-4695-B2E9-BFCCFE50C4BA}" destId="{E941F683-1FB5-45A7-AF31-45F9F8B00314}" srcOrd="2" destOrd="0" parTransId="{EAE6C4CB-CA8E-4AF6-A7CC-87D5F6944BA3}" sibTransId="{BF0C6289-6963-44CE-AD09-45C72B082D74}"/>
    <dgm:cxn modelId="{B38BDAA3-D206-4C20-9FB1-75226BE1C9A6}" srcId="{23FF1D4E-CB50-4695-B2E9-BFCCFE50C4BA}" destId="{836E302A-ADAD-49A3-85DE-BE6F4EE85681}" srcOrd="0" destOrd="0" parTransId="{74549934-0FAE-4918-8CE7-979CA4069916}" sibTransId="{852325C7-8650-4A5A-96F5-5AE7832C53C8}"/>
    <dgm:cxn modelId="{CE5EB4A8-5BE1-42A6-9189-9DA08148329B}" type="presOf" srcId="{13B30B8B-1603-4B66-80E7-F34F8E4A3D10}" destId="{B64B92F8-2D5B-40E1-ACAF-5072034FE64F}" srcOrd="0" destOrd="0" presId="urn:microsoft.com/office/officeart/2005/8/layout/vList2"/>
    <dgm:cxn modelId="{09C848EE-3FC5-4302-B887-F192EE91290A}" srcId="{23FF1D4E-CB50-4695-B2E9-BFCCFE50C4BA}" destId="{13B30B8B-1603-4B66-80E7-F34F8E4A3D10}" srcOrd="3" destOrd="0" parTransId="{B690B8AE-6025-4B2D-8C36-C4267CC1CFA6}" sibTransId="{56FAD45F-4342-4BDA-8B32-01504A869B84}"/>
    <dgm:cxn modelId="{1A3BBBFB-37F7-4801-9B6F-371D3A3A941B}" type="presOf" srcId="{23FF1D4E-CB50-4695-B2E9-BFCCFE50C4BA}" destId="{6F409285-40A4-4371-A4AF-AD377858C527}" srcOrd="0" destOrd="0" presId="urn:microsoft.com/office/officeart/2005/8/layout/vList2"/>
    <dgm:cxn modelId="{F7AE3610-D100-4C00-8CCE-1C35AABDE5F6}" type="presParOf" srcId="{6F409285-40A4-4371-A4AF-AD377858C527}" destId="{F8BDD4CD-2428-4BD6-8BBC-FAEA3A6FBA74}" srcOrd="0" destOrd="0" presId="urn:microsoft.com/office/officeart/2005/8/layout/vList2"/>
    <dgm:cxn modelId="{6EB69B47-801A-44E3-85B3-73FAFACC7A5A}" type="presParOf" srcId="{6F409285-40A4-4371-A4AF-AD377858C527}" destId="{CF0F4779-A34F-44DF-83FF-D270211DD18F}" srcOrd="1" destOrd="0" presId="urn:microsoft.com/office/officeart/2005/8/layout/vList2"/>
    <dgm:cxn modelId="{966B3C62-7824-4AF1-94AD-6677108318B7}" type="presParOf" srcId="{6F409285-40A4-4371-A4AF-AD377858C527}" destId="{91CDC65F-DC77-4B0D-895A-A4E24B3C7E9F}" srcOrd="2" destOrd="0" presId="urn:microsoft.com/office/officeart/2005/8/layout/vList2"/>
    <dgm:cxn modelId="{9198F0FE-0677-46F1-B960-07F5EE9CE154}" type="presParOf" srcId="{6F409285-40A4-4371-A4AF-AD377858C527}" destId="{6C7BF84E-5335-4792-B537-B5ECB8DC2829}" srcOrd="3" destOrd="0" presId="urn:microsoft.com/office/officeart/2005/8/layout/vList2"/>
    <dgm:cxn modelId="{11F4BA7A-B83B-4C0A-8625-9D63DB325B8F}" type="presParOf" srcId="{6F409285-40A4-4371-A4AF-AD377858C527}" destId="{C247569A-7C4D-4B1F-9EB8-82BBB1B15C27}" srcOrd="4" destOrd="0" presId="urn:microsoft.com/office/officeart/2005/8/layout/vList2"/>
    <dgm:cxn modelId="{5B4593F2-1F7B-451A-8F7C-A908F97A0DE3}" type="presParOf" srcId="{6F409285-40A4-4371-A4AF-AD377858C527}" destId="{7D033F6D-FACF-4AD9-82B8-A4DA882DF67C}" srcOrd="5" destOrd="0" presId="urn:microsoft.com/office/officeart/2005/8/layout/vList2"/>
    <dgm:cxn modelId="{45414C2E-ACF3-43FF-9EEB-B68B93B2CF13}" type="presParOf" srcId="{6F409285-40A4-4371-A4AF-AD377858C527}" destId="{B64B92F8-2D5B-40E1-ACAF-5072034FE64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4BA232-DCDB-4B3F-9552-FE500E932A3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8B62DF2E-744C-44EF-AE6C-39769F5CE1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Calibri Light" panose="020F0302020204030204"/>
            </a:rPr>
            <a:t>Shortest</a:t>
          </a:r>
          <a:r>
            <a:rPr lang="en-GB"/>
            <a:t> path algorithms operate on a graph, which is made up of vertices and edges that connect them. A graph may be directed, </a:t>
          </a:r>
          <a:r>
            <a:rPr lang="en-GB" b="1">
              <a:latin typeface="Calibri Light" panose="020F0302020204030204"/>
            </a:rPr>
            <a:t>undirected</a:t>
          </a:r>
          <a:r>
            <a:rPr lang="en-GB"/>
            <a:t>, weighted, and more. It’s these distinctions that determine which algorithm will work better than another for certain graph types.</a:t>
          </a:r>
          <a:endParaRPr lang="en-US"/>
        </a:p>
      </dgm:t>
    </dgm:pt>
    <dgm:pt modelId="{5F22CE46-3EE7-48DC-AE78-F7C133C53B9A}" type="parTrans" cxnId="{36AE0434-4FC7-45E2-999A-4A0D3D9810FD}">
      <dgm:prSet/>
      <dgm:spPr/>
      <dgm:t>
        <a:bodyPr/>
        <a:lstStyle/>
        <a:p>
          <a:endParaRPr lang="en-US"/>
        </a:p>
      </dgm:t>
    </dgm:pt>
    <dgm:pt modelId="{A9BA99D4-BD21-4A82-A770-C533830CF8EE}" type="sibTrans" cxnId="{36AE0434-4FC7-45E2-999A-4A0D3D9810FD}">
      <dgm:prSet/>
      <dgm:spPr/>
      <dgm:t>
        <a:bodyPr/>
        <a:lstStyle/>
        <a:p>
          <a:endParaRPr lang="en-US"/>
        </a:p>
      </dgm:t>
    </dgm:pt>
    <dgm:pt modelId="{2CAB3663-97A1-4466-99D6-C139AF2058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Calibri"/>
              <a:cs typeface="Calibri"/>
            </a:rPr>
            <a:t>In our case, we will use</a:t>
          </a:r>
          <a:r>
            <a:rPr lang="en-GB" b="0">
              <a:solidFill>
                <a:srgbClr val="FF0000"/>
              </a:solidFill>
              <a:latin typeface="Calibri"/>
              <a:cs typeface="Calibri"/>
            </a:rPr>
            <a:t> Dijkstra's shortest path</a:t>
          </a:r>
          <a:r>
            <a:rPr lang="en-GB" b="1">
              <a:latin typeface="Calibri"/>
              <a:cs typeface="Calibri"/>
            </a:rPr>
            <a:t> algorithm</a:t>
          </a:r>
          <a:r>
            <a:rPr lang="en-GB">
              <a:latin typeface="Calibri"/>
              <a:cs typeface="Calibri"/>
            </a:rPr>
            <a:t> </a:t>
          </a:r>
          <a:r>
            <a:rPr lang="en-GB" b="1">
              <a:latin typeface="Calibri"/>
              <a:cs typeface="Calibri"/>
            </a:rPr>
            <a:t>to find shortest paths.</a:t>
          </a:r>
          <a:endParaRPr lang="en-US" b="1"/>
        </a:p>
      </dgm:t>
    </dgm:pt>
    <dgm:pt modelId="{CBF2A6FE-B51E-4D49-96F6-B77A4F40FDC2}" type="parTrans" cxnId="{3016EFCF-937B-4BC0-BFCE-C3648219D165}">
      <dgm:prSet/>
      <dgm:spPr/>
      <dgm:t>
        <a:bodyPr/>
        <a:lstStyle/>
        <a:p>
          <a:endParaRPr lang="en-US"/>
        </a:p>
      </dgm:t>
    </dgm:pt>
    <dgm:pt modelId="{5F0AD680-0638-4EC0-B01A-056337EBF92A}" type="sibTrans" cxnId="{3016EFCF-937B-4BC0-BFCE-C3648219D165}">
      <dgm:prSet/>
      <dgm:spPr/>
      <dgm:t>
        <a:bodyPr/>
        <a:lstStyle/>
        <a:p>
          <a:endParaRPr lang="en-US"/>
        </a:p>
      </dgm:t>
    </dgm:pt>
    <dgm:pt modelId="{E9ED21B7-3528-42BF-8C18-6F65F38A6730}" type="pres">
      <dgm:prSet presAssocID="{EE4BA232-DCDB-4B3F-9552-FE500E932A32}" presName="root" presStyleCnt="0">
        <dgm:presLayoutVars>
          <dgm:dir/>
          <dgm:resizeHandles val="exact"/>
        </dgm:presLayoutVars>
      </dgm:prSet>
      <dgm:spPr/>
    </dgm:pt>
    <dgm:pt modelId="{CE1A27A0-BBEB-407B-8C1A-FC9254103902}" type="pres">
      <dgm:prSet presAssocID="{8B62DF2E-744C-44EF-AE6C-39769F5CE1DD}" presName="compNode" presStyleCnt="0"/>
      <dgm:spPr/>
    </dgm:pt>
    <dgm:pt modelId="{527846D7-3209-4914-9DB4-AC0EE1558A62}" type="pres">
      <dgm:prSet presAssocID="{8B62DF2E-744C-44EF-AE6C-39769F5CE1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23158C8D-C983-45E1-A4C8-AEF3DC20E6DA}" type="pres">
      <dgm:prSet presAssocID="{8B62DF2E-744C-44EF-AE6C-39769F5CE1DD}" presName="spaceRect" presStyleCnt="0"/>
      <dgm:spPr/>
    </dgm:pt>
    <dgm:pt modelId="{99D75FD3-3730-411C-A5E2-20BB32B8FA00}" type="pres">
      <dgm:prSet presAssocID="{8B62DF2E-744C-44EF-AE6C-39769F5CE1DD}" presName="textRect" presStyleLbl="revTx" presStyleIdx="0" presStyleCnt="2">
        <dgm:presLayoutVars>
          <dgm:chMax val="1"/>
          <dgm:chPref val="1"/>
        </dgm:presLayoutVars>
      </dgm:prSet>
      <dgm:spPr/>
    </dgm:pt>
    <dgm:pt modelId="{D08230E9-54FB-4493-9906-F36A547CF32D}" type="pres">
      <dgm:prSet presAssocID="{A9BA99D4-BD21-4A82-A770-C533830CF8EE}" presName="sibTrans" presStyleCnt="0"/>
      <dgm:spPr/>
    </dgm:pt>
    <dgm:pt modelId="{56B036BE-B37F-4CB6-8522-283657F406B4}" type="pres">
      <dgm:prSet presAssocID="{2CAB3663-97A1-4466-99D6-C139AF2058A6}" presName="compNode" presStyleCnt="0"/>
      <dgm:spPr/>
    </dgm:pt>
    <dgm:pt modelId="{5755B386-CD1D-4327-BB81-65325F5AA5E3}" type="pres">
      <dgm:prSet presAssocID="{2CAB3663-97A1-4466-99D6-C139AF2058A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27AC7FA-F08C-472A-B265-14FCD72DC0C6}" type="pres">
      <dgm:prSet presAssocID="{2CAB3663-97A1-4466-99D6-C139AF2058A6}" presName="spaceRect" presStyleCnt="0"/>
      <dgm:spPr/>
    </dgm:pt>
    <dgm:pt modelId="{138BF812-943B-4B9D-8F76-9A69E1160589}" type="pres">
      <dgm:prSet presAssocID="{2CAB3663-97A1-4466-99D6-C139AF2058A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D08E512-7DA5-40D7-9410-83FD54A1DAA1}" type="presOf" srcId="{8B62DF2E-744C-44EF-AE6C-39769F5CE1DD}" destId="{99D75FD3-3730-411C-A5E2-20BB32B8FA00}" srcOrd="0" destOrd="0" presId="urn:microsoft.com/office/officeart/2018/2/layout/IconLabelList"/>
    <dgm:cxn modelId="{36AE0434-4FC7-45E2-999A-4A0D3D9810FD}" srcId="{EE4BA232-DCDB-4B3F-9552-FE500E932A32}" destId="{8B62DF2E-744C-44EF-AE6C-39769F5CE1DD}" srcOrd="0" destOrd="0" parTransId="{5F22CE46-3EE7-48DC-AE78-F7C133C53B9A}" sibTransId="{A9BA99D4-BD21-4A82-A770-C533830CF8EE}"/>
    <dgm:cxn modelId="{356A6A60-B0A7-4C8E-ADD2-ED832BCDB7A5}" type="presOf" srcId="{EE4BA232-DCDB-4B3F-9552-FE500E932A32}" destId="{E9ED21B7-3528-42BF-8C18-6F65F38A6730}" srcOrd="0" destOrd="0" presId="urn:microsoft.com/office/officeart/2018/2/layout/IconLabelList"/>
    <dgm:cxn modelId="{E77BC3AF-27FE-4642-A7A9-F30E0B710919}" type="presOf" srcId="{2CAB3663-97A1-4466-99D6-C139AF2058A6}" destId="{138BF812-943B-4B9D-8F76-9A69E1160589}" srcOrd="0" destOrd="0" presId="urn:microsoft.com/office/officeart/2018/2/layout/IconLabelList"/>
    <dgm:cxn modelId="{3016EFCF-937B-4BC0-BFCE-C3648219D165}" srcId="{EE4BA232-DCDB-4B3F-9552-FE500E932A32}" destId="{2CAB3663-97A1-4466-99D6-C139AF2058A6}" srcOrd="1" destOrd="0" parTransId="{CBF2A6FE-B51E-4D49-96F6-B77A4F40FDC2}" sibTransId="{5F0AD680-0638-4EC0-B01A-056337EBF92A}"/>
    <dgm:cxn modelId="{DC55C185-FF32-4572-9748-A4B89C1246E8}" type="presParOf" srcId="{E9ED21B7-3528-42BF-8C18-6F65F38A6730}" destId="{CE1A27A0-BBEB-407B-8C1A-FC9254103902}" srcOrd="0" destOrd="0" presId="urn:microsoft.com/office/officeart/2018/2/layout/IconLabelList"/>
    <dgm:cxn modelId="{11169649-1A82-4C4C-9416-1682258A6ACA}" type="presParOf" srcId="{CE1A27A0-BBEB-407B-8C1A-FC9254103902}" destId="{527846D7-3209-4914-9DB4-AC0EE1558A62}" srcOrd="0" destOrd="0" presId="urn:microsoft.com/office/officeart/2018/2/layout/IconLabelList"/>
    <dgm:cxn modelId="{551A5EAC-9A3D-483A-8E7F-2C1DEB201FD0}" type="presParOf" srcId="{CE1A27A0-BBEB-407B-8C1A-FC9254103902}" destId="{23158C8D-C983-45E1-A4C8-AEF3DC20E6DA}" srcOrd="1" destOrd="0" presId="urn:microsoft.com/office/officeart/2018/2/layout/IconLabelList"/>
    <dgm:cxn modelId="{8013CD1C-44B6-464A-85F2-F76330574251}" type="presParOf" srcId="{CE1A27A0-BBEB-407B-8C1A-FC9254103902}" destId="{99D75FD3-3730-411C-A5E2-20BB32B8FA00}" srcOrd="2" destOrd="0" presId="urn:microsoft.com/office/officeart/2018/2/layout/IconLabelList"/>
    <dgm:cxn modelId="{E43DD6FD-C33C-444B-8D82-03CC1DE5512C}" type="presParOf" srcId="{E9ED21B7-3528-42BF-8C18-6F65F38A6730}" destId="{D08230E9-54FB-4493-9906-F36A547CF32D}" srcOrd="1" destOrd="0" presId="urn:microsoft.com/office/officeart/2018/2/layout/IconLabelList"/>
    <dgm:cxn modelId="{774F4DFE-107A-4592-8854-8A944EC84B5A}" type="presParOf" srcId="{E9ED21B7-3528-42BF-8C18-6F65F38A6730}" destId="{56B036BE-B37F-4CB6-8522-283657F406B4}" srcOrd="2" destOrd="0" presId="urn:microsoft.com/office/officeart/2018/2/layout/IconLabelList"/>
    <dgm:cxn modelId="{3C98717C-490A-40A9-B9A1-2783F13EDC53}" type="presParOf" srcId="{56B036BE-B37F-4CB6-8522-283657F406B4}" destId="{5755B386-CD1D-4327-BB81-65325F5AA5E3}" srcOrd="0" destOrd="0" presId="urn:microsoft.com/office/officeart/2018/2/layout/IconLabelList"/>
    <dgm:cxn modelId="{858747FC-3BC9-40F7-8FA9-CDB725C4059E}" type="presParOf" srcId="{56B036BE-B37F-4CB6-8522-283657F406B4}" destId="{A27AC7FA-F08C-472A-B265-14FCD72DC0C6}" srcOrd="1" destOrd="0" presId="urn:microsoft.com/office/officeart/2018/2/layout/IconLabelList"/>
    <dgm:cxn modelId="{243FAC25-789C-4AA2-BFCE-1756528A4E39}" type="presParOf" srcId="{56B036BE-B37F-4CB6-8522-283657F406B4}" destId="{138BF812-943B-4B9D-8F76-9A69E116058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559D8F-0349-46C7-A612-EE4CC2D1B97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5952F8-0E9C-44EA-B28F-875879536146}">
      <dgm:prSet/>
      <dgm:spPr/>
      <dgm:t>
        <a:bodyPr/>
        <a:lstStyle/>
        <a:p>
          <a:r>
            <a:rPr lang="en-US"/>
            <a:t>INITIALIZATION:</a:t>
          </a:r>
        </a:p>
      </dgm:t>
    </dgm:pt>
    <dgm:pt modelId="{EB8F72E0-4575-484B-9088-E568FEDD471C}" type="parTrans" cxnId="{149047FF-4F12-47E3-8FC8-8F4F26E71F6F}">
      <dgm:prSet/>
      <dgm:spPr/>
      <dgm:t>
        <a:bodyPr/>
        <a:lstStyle/>
        <a:p>
          <a:endParaRPr lang="en-US"/>
        </a:p>
      </dgm:t>
    </dgm:pt>
    <dgm:pt modelId="{7D12CA92-211B-4DDD-B924-1A913B96CFBA}" type="sibTrans" cxnId="{149047FF-4F12-47E3-8FC8-8F4F26E71F6F}">
      <dgm:prSet/>
      <dgm:spPr/>
      <dgm:t>
        <a:bodyPr/>
        <a:lstStyle/>
        <a:p>
          <a:endParaRPr lang="en-US"/>
        </a:p>
      </dgm:t>
    </dgm:pt>
    <dgm:pt modelId="{ADC8CA31-9651-4137-8530-C2E7B1423CDA}">
      <dgm:prSet/>
      <dgm:spPr/>
      <dgm:t>
        <a:bodyPr/>
        <a:lstStyle/>
        <a:p>
          <a:r>
            <a:rPr lang="en-US"/>
            <a:t>Let distance of start vertex from start vertex = 0 </a:t>
          </a:r>
        </a:p>
      </dgm:t>
    </dgm:pt>
    <dgm:pt modelId="{5E94228D-247E-40EE-8989-F8C8E2C919CD}" type="parTrans" cxnId="{F7BFC8CC-C4EF-4C79-9292-C6C49A355D9E}">
      <dgm:prSet/>
      <dgm:spPr/>
      <dgm:t>
        <a:bodyPr/>
        <a:lstStyle/>
        <a:p>
          <a:endParaRPr lang="en-US"/>
        </a:p>
      </dgm:t>
    </dgm:pt>
    <dgm:pt modelId="{0C55BFA0-F2A4-4A48-A3FD-A4A75085AF1F}" type="sibTrans" cxnId="{F7BFC8CC-C4EF-4C79-9292-C6C49A355D9E}">
      <dgm:prSet/>
      <dgm:spPr/>
      <dgm:t>
        <a:bodyPr/>
        <a:lstStyle/>
        <a:p>
          <a:endParaRPr lang="en-US"/>
        </a:p>
      </dgm:t>
    </dgm:pt>
    <dgm:pt modelId="{ED7A3AFD-4F8B-40F3-8703-30284385CF4D}">
      <dgm:prSet/>
      <dgm:spPr/>
      <dgm:t>
        <a:bodyPr/>
        <a:lstStyle/>
        <a:p>
          <a:r>
            <a:rPr lang="en-US"/>
            <a:t>Let distance of all other vertices from start = ∞ (infinity)</a:t>
          </a:r>
        </a:p>
      </dgm:t>
    </dgm:pt>
    <dgm:pt modelId="{8B19D115-9C0A-4639-8B5B-15A537F06AF4}" type="parTrans" cxnId="{269BB4F3-8477-4A6D-964E-01916E94137D}">
      <dgm:prSet/>
      <dgm:spPr/>
      <dgm:t>
        <a:bodyPr/>
        <a:lstStyle/>
        <a:p>
          <a:endParaRPr lang="en-US"/>
        </a:p>
      </dgm:t>
    </dgm:pt>
    <dgm:pt modelId="{2131F130-15A0-4001-B952-C858ED9C0B73}" type="sibTrans" cxnId="{269BB4F3-8477-4A6D-964E-01916E94137D}">
      <dgm:prSet/>
      <dgm:spPr/>
      <dgm:t>
        <a:bodyPr/>
        <a:lstStyle/>
        <a:p>
          <a:endParaRPr lang="en-US"/>
        </a:p>
      </dgm:t>
    </dgm:pt>
    <dgm:pt modelId="{AC9CC484-4AE5-409A-9452-1424FE7AA431}">
      <dgm:prSet/>
      <dgm:spPr/>
      <dgm:t>
        <a:bodyPr/>
        <a:lstStyle/>
        <a:p>
          <a:r>
            <a:rPr lang="en-US"/>
            <a:t>REPEATING STEPS:</a:t>
          </a:r>
        </a:p>
      </dgm:t>
    </dgm:pt>
    <dgm:pt modelId="{845360B2-310D-4FE9-93C2-4889320CB5D8}" type="parTrans" cxnId="{029A8BBB-C561-425B-924D-65B2711937ED}">
      <dgm:prSet/>
      <dgm:spPr/>
      <dgm:t>
        <a:bodyPr/>
        <a:lstStyle/>
        <a:p>
          <a:endParaRPr lang="en-US"/>
        </a:p>
      </dgm:t>
    </dgm:pt>
    <dgm:pt modelId="{0433BA43-E67C-44AB-BF0A-9D3146A02327}" type="sibTrans" cxnId="{029A8BBB-C561-425B-924D-65B2711937ED}">
      <dgm:prSet/>
      <dgm:spPr/>
      <dgm:t>
        <a:bodyPr/>
        <a:lstStyle/>
        <a:p>
          <a:endParaRPr lang="en-US"/>
        </a:p>
      </dgm:t>
    </dgm:pt>
    <dgm:pt modelId="{CBB126F2-C464-4350-B363-2C8CA96C40D4}">
      <dgm:prSet/>
      <dgm:spPr/>
      <dgm:t>
        <a:bodyPr/>
        <a:lstStyle/>
        <a:p>
          <a:r>
            <a:rPr lang="en-US"/>
            <a:t>Visit the unvisited vertex with the smallest known distance from the start vertex</a:t>
          </a:r>
        </a:p>
      </dgm:t>
    </dgm:pt>
    <dgm:pt modelId="{93445911-F7CD-4020-9683-56AE1AD3F896}" type="parTrans" cxnId="{60E97FD2-023A-4B3C-BA90-1090484DB6B5}">
      <dgm:prSet/>
      <dgm:spPr/>
      <dgm:t>
        <a:bodyPr/>
        <a:lstStyle/>
        <a:p>
          <a:endParaRPr lang="en-US"/>
        </a:p>
      </dgm:t>
    </dgm:pt>
    <dgm:pt modelId="{5DDE4437-D5C2-4E96-92AF-1F9F5672FE78}" type="sibTrans" cxnId="{60E97FD2-023A-4B3C-BA90-1090484DB6B5}">
      <dgm:prSet/>
      <dgm:spPr/>
      <dgm:t>
        <a:bodyPr/>
        <a:lstStyle/>
        <a:p>
          <a:endParaRPr lang="en-US"/>
        </a:p>
      </dgm:t>
    </dgm:pt>
    <dgm:pt modelId="{31036EB9-8C2B-4687-8698-E2AD4C2925EB}">
      <dgm:prSet/>
      <dgm:spPr/>
      <dgm:t>
        <a:bodyPr/>
        <a:lstStyle/>
        <a:p>
          <a:pPr rtl="0"/>
          <a:r>
            <a:rPr lang="en-US"/>
            <a:t>For the current vertex, examine its unvisited </a:t>
          </a:r>
          <a:r>
            <a:rPr lang="en-US" err="1"/>
            <a:t>neighbours</a:t>
          </a:r>
          <a:r>
            <a:rPr lang="en-US">
              <a:latin typeface="Calibri Light" panose="020F0302020204030204"/>
            </a:rPr>
            <a:t> </a:t>
          </a:r>
        </a:p>
      </dgm:t>
    </dgm:pt>
    <dgm:pt modelId="{6B877F3A-35F7-420B-9899-C5F5641B1103}" type="parTrans" cxnId="{76FC0D7A-A448-4157-8D0F-3A0F96E18BBE}">
      <dgm:prSet/>
      <dgm:spPr/>
      <dgm:t>
        <a:bodyPr/>
        <a:lstStyle/>
        <a:p>
          <a:endParaRPr lang="en-US"/>
        </a:p>
      </dgm:t>
    </dgm:pt>
    <dgm:pt modelId="{CC3EE113-2792-4FF3-A8E9-6F3BB5F91140}" type="sibTrans" cxnId="{76FC0D7A-A448-4157-8D0F-3A0F96E18BBE}">
      <dgm:prSet/>
      <dgm:spPr/>
      <dgm:t>
        <a:bodyPr/>
        <a:lstStyle/>
        <a:p>
          <a:endParaRPr lang="en-US"/>
        </a:p>
      </dgm:t>
    </dgm:pt>
    <dgm:pt modelId="{71CFA62B-21DE-4A11-A8EE-51265B5E3713}">
      <dgm:prSet/>
      <dgm:spPr/>
      <dgm:t>
        <a:bodyPr/>
        <a:lstStyle/>
        <a:p>
          <a:r>
            <a:rPr lang="en-US"/>
            <a:t>If the calculated distance of a vertex is less than the known distance, update the shortest distance</a:t>
          </a:r>
        </a:p>
      </dgm:t>
    </dgm:pt>
    <dgm:pt modelId="{412F1F1D-1BD5-4EB1-8DE5-7279378A0E91}" type="parTrans" cxnId="{EEE28067-4267-4501-883F-F03FEACA376B}">
      <dgm:prSet/>
      <dgm:spPr/>
      <dgm:t>
        <a:bodyPr/>
        <a:lstStyle/>
        <a:p>
          <a:endParaRPr lang="en-US"/>
        </a:p>
      </dgm:t>
    </dgm:pt>
    <dgm:pt modelId="{4B360F3E-05F8-4837-A0D6-0D7BDE15D4AE}" type="sibTrans" cxnId="{EEE28067-4267-4501-883F-F03FEACA376B}">
      <dgm:prSet/>
      <dgm:spPr/>
      <dgm:t>
        <a:bodyPr/>
        <a:lstStyle/>
        <a:p>
          <a:endParaRPr lang="en-US"/>
        </a:p>
      </dgm:t>
    </dgm:pt>
    <dgm:pt modelId="{30B9A219-273A-45CE-91A6-45CFB8A01705}">
      <dgm:prSet/>
      <dgm:spPr/>
      <dgm:t>
        <a:bodyPr/>
        <a:lstStyle/>
        <a:p>
          <a:r>
            <a:rPr lang="en-US"/>
            <a:t>Update the previous vertex for each of the updated distances</a:t>
          </a:r>
        </a:p>
      </dgm:t>
    </dgm:pt>
    <dgm:pt modelId="{8D5B5C06-6B8F-4BC1-9CFC-2E33D4ACFDB6}" type="parTrans" cxnId="{19D1F9DE-32EF-4FCF-AC63-93047C021179}">
      <dgm:prSet/>
      <dgm:spPr/>
      <dgm:t>
        <a:bodyPr/>
        <a:lstStyle/>
        <a:p>
          <a:endParaRPr lang="en-US"/>
        </a:p>
      </dgm:t>
    </dgm:pt>
    <dgm:pt modelId="{5932E958-0F54-4399-A88B-0ADE50E0B665}" type="sibTrans" cxnId="{19D1F9DE-32EF-4FCF-AC63-93047C021179}">
      <dgm:prSet/>
      <dgm:spPr/>
      <dgm:t>
        <a:bodyPr/>
        <a:lstStyle/>
        <a:p>
          <a:endParaRPr lang="en-US"/>
        </a:p>
      </dgm:t>
    </dgm:pt>
    <dgm:pt modelId="{D8DC612F-9A84-47DE-B080-D4333D9C466A}">
      <dgm:prSet/>
      <dgm:spPr/>
      <dgm:t>
        <a:bodyPr/>
        <a:lstStyle/>
        <a:p>
          <a:r>
            <a:rPr lang="en-US"/>
            <a:t>Add the current vertex to the list of visited vertices</a:t>
          </a:r>
        </a:p>
      </dgm:t>
    </dgm:pt>
    <dgm:pt modelId="{18AF20B4-9306-4357-811E-323B96F3A1D9}" type="parTrans" cxnId="{59890AAA-ADF3-4638-8CC4-8F86F2B6B927}">
      <dgm:prSet/>
      <dgm:spPr/>
      <dgm:t>
        <a:bodyPr/>
        <a:lstStyle/>
        <a:p>
          <a:endParaRPr lang="en-US"/>
        </a:p>
      </dgm:t>
    </dgm:pt>
    <dgm:pt modelId="{3DD76848-4A39-4807-865D-2DFC503861E7}" type="sibTrans" cxnId="{59890AAA-ADF3-4638-8CC4-8F86F2B6B927}">
      <dgm:prSet/>
      <dgm:spPr/>
      <dgm:t>
        <a:bodyPr/>
        <a:lstStyle/>
        <a:p>
          <a:endParaRPr lang="en-US"/>
        </a:p>
      </dgm:t>
    </dgm:pt>
    <dgm:pt modelId="{EDF52DB1-6A33-4B3E-987A-CCD6CF4E650D}">
      <dgm:prSet/>
      <dgm:spPr/>
      <dgm:t>
        <a:bodyPr/>
        <a:lstStyle/>
        <a:p>
          <a:r>
            <a:rPr lang="en-US"/>
            <a:t>Repeat </a:t>
          </a:r>
          <a:r>
            <a:rPr lang="en-US">
              <a:latin typeface="Calibri Light" panose="020F0302020204030204"/>
            </a:rPr>
            <a:t>these</a:t>
          </a:r>
          <a:r>
            <a:rPr lang="en-US"/>
            <a:t> steps until all vertices visited.</a:t>
          </a:r>
        </a:p>
      </dgm:t>
    </dgm:pt>
    <dgm:pt modelId="{53018999-0D4E-4B45-A244-2C7513235D46}" type="parTrans" cxnId="{9C4D12B4-7F06-4305-A5BB-004BD688DEDD}">
      <dgm:prSet/>
      <dgm:spPr/>
      <dgm:t>
        <a:bodyPr/>
        <a:lstStyle/>
        <a:p>
          <a:endParaRPr lang="en-US"/>
        </a:p>
      </dgm:t>
    </dgm:pt>
    <dgm:pt modelId="{90396F1A-FCDE-4660-A5C9-471CEAD5507C}" type="sibTrans" cxnId="{9C4D12B4-7F06-4305-A5BB-004BD688DEDD}">
      <dgm:prSet/>
      <dgm:spPr/>
      <dgm:t>
        <a:bodyPr/>
        <a:lstStyle/>
        <a:p>
          <a:endParaRPr lang="en-US"/>
        </a:p>
      </dgm:t>
    </dgm:pt>
    <dgm:pt modelId="{9A998F65-8027-4829-A647-286188A1EB90}">
      <dgm:prSet phldr="0"/>
      <dgm:spPr/>
      <dgm:t>
        <a:bodyPr/>
        <a:lstStyle/>
        <a:p>
          <a:r>
            <a:rPr lang="en-US"/>
            <a:t>For the current vertex, calculate distance of each </a:t>
          </a:r>
          <a:r>
            <a:rPr lang="en-US" err="1"/>
            <a:t>neighbour</a:t>
          </a:r>
          <a:r>
            <a:rPr lang="en-US"/>
            <a:t> from start vertex</a:t>
          </a:r>
        </a:p>
      </dgm:t>
    </dgm:pt>
    <dgm:pt modelId="{C38B89AB-85CC-45EF-829C-658AD5601825}" type="parTrans" cxnId="{28161C75-EE0D-434D-A429-C3E9EEDA62BE}">
      <dgm:prSet/>
      <dgm:spPr/>
    </dgm:pt>
    <dgm:pt modelId="{2D734016-2BAD-4DB9-9B90-958BB3CFC888}" type="sibTrans" cxnId="{28161C75-EE0D-434D-A429-C3E9EEDA62BE}">
      <dgm:prSet/>
      <dgm:spPr/>
    </dgm:pt>
    <dgm:pt modelId="{166EF93C-9088-41DA-901D-D6167D2726D9}" type="pres">
      <dgm:prSet presAssocID="{C5559D8F-0349-46C7-A612-EE4CC2D1B971}" presName="linear" presStyleCnt="0">
        <dgm:presLayoutVars>
          <dgm:animLvl val="lvl"/>
          <dgm:resizeHandles val="exact"/>
        </dgm:presLayoutVars>
      </dgm:prSet>
      <dgm:spPr/>
    </dgm:pt>
    <dgm:pt modelId="{5FC35402-5C93-4D9A-924C-E669631D289D}" type="pres">
      <dgm:prSet presAssocID="{605952F8-0E9C-44EA-B28F-8758795361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AFB445-AA43-45A9-90C9-881B1C3A0B55}" type="pres">
      <dgm:prSet presAssocID="{605952F8-0E9C-44EA-B28F-875879536146}" presName="childText" presStyleLbl="revTx" presStyleIdx="0" presStyleCnt="2">
        <dgm:presLayoutVars>
          <dgm:bulletEnabled val="1"/>
        </dgm:presLayoutVars>
      </dgm:prSet>
      <dgm:spPr/>
    </dgm:pt>
    <dgm:pt modelId="{5DCC65F7-04FF-4C30-8CC1-0CD9E81042BD}" type="pres">
      <dgm:prSet presAssocID="{AC9CC484-4AE5-409A-9452-1424FE7AA43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271B8C-CAC8-4D87-AAA0-5AA52AB1C011}" type="pres">
      <dgm:prSet presAssocID="{AC9CC484-4AE5-409A-9452-1424FE7AA431}" presName="childText" presStyleLbl="revTx" presStyleIdx="1" presStyleCnt="2">
        <dgm:presLayoutVars>
          <dgm:bulletEnabled val="1"/>
        </dgm:presLayoutVars>
      </dgm:prSet>
      <dgm:spPr/>
    </dgm:pt>
    <dgm:pt modelId="{3ACB0F6A-16B3-49AB-9059-2899927CB8A1}" type="pres">
      <dgm:prSet presAssocID="{EDF52DB1-6A33-4B3E-987A-CCD6CF4E65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97F3703-671A-4423-BA2D-C58267E9E909}" type="presOf" srcId="{9A998F65-8027-4829-A647-286188A1EB90}" destId="{98271B8C-CAC8-4D87-AAA0-5AA52AB1C011}" srcOrd="0" destOrd="2" presId="urn:microsoft.com/office/officeart/2005/8/layout/vList2"/>
    <dgm:cxn modelId="{E388411E-5161-428F-BC7C-BB8C8A432428}" type="presOf" srcId="{D8DC612F-9A84-47DE-B080-D4333D9C466A}" destId="{98271B8C-CAC8-4D87-AAA0-5AA52AB1C011}" srcOrd="0" destOrd="5" presId="urn:microsoft.com/office/officeart/2005/8/layout/vList2"/>
    <dgm:cxn modelId="{D8184229-DE3C-4C6B-A292-092F7912D4DF}" type="presOf" srcId="{EDF52DB1-6A33-4B3E-987A-CCD6CF4E650D}" destId="{3ACB0F6A-16B3-49AB-9059-2899927CB8A1}" srcOrd="0" destOrd="0" presId="urn:microsoft.com/office/officeart/2005/8/layout/vList2"/>
    <dgm:cxn modelId="{5D69172B-D40B-4A12-AD5F-C645416F20B6}" type="presOf" srcId="{C5559D8F-0349-46C7-A612-EE4CC2D1B971}" destId="{166EF93C-9088-41DA-901D-D6167D2726D9}" srcOrd="0" destOrd="0" presId="urn:microsoft.com/office/officeart/2005/8/layout/vList2"/>
    <dgm:cxn modelId="{38255933-433E-434D-BEC7-71FE4C13D3C5}" type="presOf" srcId="{AC9CC484-4AE5-409A-9452-1424FE7AA431}" destId="{5DCC65F7-04FF-4C30-8CC1-0CD9E81042BD}" srcOrd="0" destOrd="0" presId="urn:microsoft.com/office/officeart/2005/8/layout/vList2"/>
    <dgm:cxn modelId="{EEE28067-4267-4501-883F-F03FEACA376B}" srcId="{AC9CC484-4AE5-409A-9452-1424FE7AA431}" destId="{71CFA62B-21DE-4A11-A8EE-51265B5E3713}" srcOrd="3" destOrd="0" parTransId="{412F1F1D-1BD5-4EB1-8DE5-7279378A0E91}" sibTransId="{4B360F3E-05F8-4837-A0D6-0D7BDE15D4AE}"/>
    <dgm:cxn modelId="{28161C75-EE0D-434D-A429-C3E9EEDA62BE}" srcId="{AC9CC484-4AE5-409A-9452-1424FE7AA431}" destId="{9A998F65-8027-4829-A647-286188A1EB90}" srcOrd="2" destOrd="0" parTransId="{C38B89AB-85CC-45EF-829C-658AD5601825}" sibTransId="{2D734016-2BAD-4DB9-9B90-958BB3CFC888}"/>
    <dgm:cxn modelId="{76FC0D7A-A448-4157-8D0F-3A0F96E18BBE}" srcId="{AC9CC484-4AE5-409A-9452-1424FE7AA431}" destId="{31036EB9-8C2B-4687-8698-E2AD4C2925EB}" srcOrd="1" destOrd="0" parTransId="{6B877F3A-35F7-420B-9899-C5F5641B1103}" sibTransId="{CC3EE113-2792-4FF3-A8E9-6F3BB5F91140}"/>
    <dgm:cxn modelId="{581F9B5A-631F-4D87-B075-CAFE4E527398}" type="presOf" srcId="{CBB126F2-C464-4350-B363-2C8CA96C40D4}" destId="{98271B8C-CAC8-4D87-AAA0-5AA52AB1C011}" srcOrd="0" destOrd="0" presId="urn:microsoft.com/office/officeart/2005/8/layout/vList2"/>
    <dgm:cxn modelId="{C306A984-D66A-467B-9AF3-C9F9E8934BB9}" type="presOf" srcId="{ADC8CA31-9651-4137-8530-C2E7B1423CDA}" destId="{CCAFB445-AA43-45A9-90C9-881B1C3A0B55}" srcOrd="0" destOrd="0" presId="urn:microsoft.com/office/officeart/2005/8/layout/vList2"/>
    <dgm:cxn modelId="{F49565A6-A97B-40C9-AA4F-6B1765D7BAC6}" type="presOf" srcId="{71CFA62B-21DE-4A11-A8EE-51265B5E3713}" destId="{98271B8C-CAC8-4D87-AAA0-5AA52AB1C011}" srcOrd="0" destOrd="3" presId="urn:microsoft.com/office/officeart/2005/8/layout/vList2"/>
    <dgm:cxn modelId="{59890AAA-ADF3-4638-8CC4-8F86F2B6B927}" srcId="{AC9CC484-4AE5-409A-9452-1424FE7AA431}" destId="{D8DC612F-9A84-47DE-B080-D4333D9C466A}" srcOrd="5" destOrd="0" parTransId="{18AF20B4-9306-4357-811E-323B96F3A1D9}" sibTransId="{3DD76848-4A39-4807-865D-2DFC503861E7}"/>
    <dgm:cxn modelId="{9C4D12B4-7F06-4305-A5BB-004BD688DEDD}" srcId="{C5559D8F-0349-46C7-A612-EE4CC2D1B971}" destId="{EDF52DB1-6A33-4B3E-987A-CCD6CF4E650D}" srcOrd="2" destOrd="0" parTransId="{53018999-0D4E-4B45-A244-2C7513235D46}" sibTransId="{90396F1A-FCDE-4660-A5C9-471CEAD5507C}"/>
    <dgm:cxn modelId="{029A8BBB-C561-425B-924D-65B2711937ED}" srcId="{C5559D8F-0349-46C7-A612-EE4CC2D1B971}" destId="{AC9CC484-4AE5-409A-9452-1424FE7AA431}" srcOrd="1" destOrd="0" parTransId="{845360B2-310D-4FE9-93C2-4889320CB5D8}" sibTransId="{0433BA43-E67C-44AB-BF0A-9D3146A02327}"/>
    <dgm:cxn modelId="{F7BFC8CC-C4EF-4C79-9292-C6C49A355D9E}" srcId="{605952F8-0E9C-44EA-B28F-875879536146}" destId="{ADC8CA31-9651-4137-8530-C2E7B1423CDA}" srcOrd="0" destOrd="0" parTransId="{5E94228D-247E-40EE-8989-F8C8E2C919CD}" sibTransId="{0C55BFA0-F2A4-4A48-A3FD-A4A75085AF1F}"/>
    <dgm:cxn modelId="{6BFE52CF-A7CB-49A4-BAE8-893B159C2213}" type="presOf" srcId="{605952F8-0E9C-44EA-B28F-875879536146}" destId="{5FC35402-5C93-4D9A-924C-E669631D289D}" srcOrd="0" destOrd="0" presId="urn:microsoft.com/office/officeart/2005/8/layout/vList2"/>
    <dgm:cxn modelId="{60E97FD2-023A-4B3C-BA90-1090484DB6B5}" srcId="{AC9CC484-4AE5-409A-9452-1424FE7AA431}" destId="{CBB126F2-C464-4350-B363-2C8CA96C40D4}" srcOrd="0" destOrd="0" parTransId="{93445911-F7CD-4020-9683-56AE1AD3F896}" sibTransId="{5DDE4437-D5C2-4E96-92AF-1F9F5672FE78}"/>
    <dgm:cxn modelId="{3DB25AD3-BC16-48C9-B2A8-11FC23894D9A}" type="presOf" srcId="{ED7A3AFD-4F8B-40F3-8703-30284385CF4D}" destId="{CCAFB445-AA43-45A9-90C9-881B1C3A0B55}" srcOrd="0" destOrd="1" presId="urn:microsoft.com/office/officeart/2005/8/layout/vList2"/>
    <dgm:cxn modelId="{19D1F9DE-32EF-4FCF-AC63-93047C021179}" srcId="{AC9CC484-4AE5-409A-9452-1424FE7AA431}" destId="{30B9A219-273A-45CE-91A6-45CFB8A01705}" srcOrd="4" destOrd="0" parTransId="{8D5B5C06-6B8F-4BC1-9CFC-2E33D4ACFDB6}" sibTransId="{5932E958-0F54-4399-A88B-0ADE50E0B665}"/>
    <dgm:cxn modelId="{39777DF1-6AEC-48B3-B7DF-D0DFFFE02E84}" type="presOf" srcId="{30B9A219-273A-45CE-91A6-45CFB8A01705}" destId="{98271B8C-CAC8-4D87-AAA0-5AA52AB1C011}" srcOrd="0" destOrd="4" presId="urn:microsoft.com/office/officeart/2005/8/layout/vList2"/>
    <dgm:cxn modelId="{DCDF74F2-2325-4A27-948A-660276294879}" type="presOf" srcId="{31036EB9-8C2B-4687-8698-E2AD4C2925EB}" destId="{98271B8C-CAC8-4D87-AAA0-5AA52AB1C011}" srcOrd="0" destOrd="1" presId="urn:microsoft.com/office/officeart/2005/8/layout/vList2"/>
    <dgm:cxn modelId="{269BB4F3-8477-4A6D-964E-01916E94137D}" srcId="{605952F8-0E9C-44EA-B28F-875879536146}" destId="{ED7A3AFD-4F8B-40F3-8703-30284385CF4D}" srcOrd="1" destOrd="0" parTransId="{8B19D115-9C0A-4639-8B5B-15A537F06AF4}" sibTransId="{2131F130-15A0-4001-B952-C858ED9C0B73}"/>
    <dgm:cxn modelId="{149047FF-4F12-47E3-8FC8-8F4F26E71F6F}" srcId="{C5559D8F-0349-46C7-A612-EE4CC2D1B971}" destId="{605952F8-0E9C-44EA-B28F-875879536146}" srcOrd="0" destOrd="0" parTransId="{EB8F72E0-4575-484B-9088-E568FEDD471C}" sibTransId="{7D12CA92-211B-4DDD-B924-1A913B96CFBA}"/>
    <dgm:cxn modelId="{9DD2E996-E37D-4D60-94A7-D6325BE489AF}" type="presParOf" srcId="{166EF93C-9088-41DA-901D-D6167D2726D9}" destId="{5FC35402-5C93-4D9A-924C-E669631D289D}" srcOrd="0" destOrd="0" presId="urn:microsoft.com/office/officeart/2005/8/layout/vList2"/>
    <dgm:cxn modelId="{A4B541E7-8D11-4A63-9F66-845DA810AD69}" type="presParOf" srcId="{166EF93C-9088-41DA-901D-D6167D2726D9}" destId="{CCAFB445-AA43-45A9-90C9-881B1C3A0B55}" srcOrd="1" destOrd="0" presId="urn:microsoft.com/office/officeart/2005/8/layout/vList2"/>
    <dgm:cxn modelId="{C0B1C896-0E40-4365-863B-826C7B5AC031}" type="presParOf" srcId="{166EF93C-9088-41DA-901D-D6167D2726D9}" destId="{5DCC65F7-04FF-4C30-8CC1-0CD9E81042BD}" srcOrd="2" destOrd="0" presId="urn:microsoft.com/office/officeart/2005/8/layout/vList2"/>
    <dgm:cxn modelId="{6AB5F8D0-0828-4F1C-BA19-FC7499EB56EE}" type="presParOf" srcId="{166EF93C-9088-41DA-901D-D6167D2726D9}" destId="{98271B8C-CAC8-4D87-AAA0-5AA52AB1C011}" srcOrd="3" destOrd="0" presId="urn:microsoft.com/office/officeart/2005/8/layout/vList2"/>
    <dgm:cxn modelId="{B21F6018-FC64-44C5-AEE3-DF98C9F8EDD3}" type="presParOf" srcId="{166EF93C-9088-41DA-901D-D6167D2726D9}" destId="{3ACB0F6A-16B3-49AB-9059-2899927CB8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DD4CD-2428-4BD6-8BBC-FAEA3A6FBA74}">
      <dsp:nvSpPr>
        <dsp:cNvPr id="0" name=""/>
        <dsp:cNvSpPr/>
      </dsp:nvSpPr>
      <dsp:spPr>
        <a:xfrm>
          <a:off x="0" y="48134"/>
          <a:ext cx="10515600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Dijkstra’s Algorithm</a:t>
          </a:r>
          <a:endParaRPr lang="en-US" sz="3700" kern="1200"/>
        </a:p>
      </dsp:txBody>
      <dsp:txXfrm>
        <a:off x="43321" y="91455"/>
        <a:ext cx="10428958" cy="800803"/>
      </dsp:txXfrm>
    </dsp:sp>
    <dsp:sp modelId="{91CDC65F-DC77-4B0D-895A-A4E24B3C7E9F}">
      <dsp:nvSpPr>
        <dsp:cNvPr id="0" name=""/>
        <dsp:cNvSpPr/>
      </dsp:nvSpPr>
      <dsp:spPr>
        <a:xfrm>
          <a:off x="0" y="1042139"/>
          <a:ext cx="10515600" cy="88744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Bellman-Ford Algorithm</a:t>
          </a:r>
        </a:p>
      </dsp:txBody>
      <dsp:txXfrm>
        <a:off x="43321" y="1085460"/>
        <a:ext cx="10428958" cy="800803"/>
      </dsp:txXfrm>
    </dsp:sp>
    <dsp:sp modelId="{C247569A-7C4D-4B1F-9EB8-82BBB1B15C27}">
      <dsp:nvSpPr>
        <dsp:cNvPr id="0" name=""/>
        <dsp:cNvSpPr/>
      </dsp:nvSpPr>
      <dsp:spPr>
        <a:xfrm>
          <a:off x="0" y="2036145"/>
          <a:ext cx="10515600" cy="88744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Floyd-Warshall Algorithm</a:t>
          </a:r>
        </a:p>
      </dsp:txBody>
      <dsp:txXfrm>
        <a:off x="43321" y="2079466"/>
        <a:ext cx="10428958" cy="800803"/>
      </dsp:txXfrm>
    </dsp:sp>
    <dsp:sp modelId="{B64B92F8-2D5B-40E1-ACAF-5072034FE64F}">
      <dsp:nvSpPr>
        <dsp:cNvPr id="0" name=""/>
        <dsp:cNvSpPr/>
      </dsp:nvSpPr>
      <dsp:spPr>
        <a:xfrm>
          <a:off x="0" y="3030150"/>
          <a:ext cx="10515600" cy="8874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Johnson’s Algorithm</a:t>
          </a:r>
        </a:p>
      </dsp:txBody>
      <dsp:txXfrm>
        <a:off x="43321" y="3073471"/>
        <a:ext cx="10428958" cy="80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846D7-3209-4914-9DB4-AC0EE1558A62}">
      <dsp:nvSpPr>
        <dsp:cNvPr id="0" name=""/>
        <dsp:cNvSpPr/>
      </dsp:nvSpPr>
      <dsp:spPr>
        <a:xfrm>
          <a:off x="2583245" y="192593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75FD3-3730-411C-A5E2-20BB32B8FA00}">
      <dsp:nvSpPr>
        <dsp:cNvPr id="0" name=""/>
        <dsp:cNvSpPr/>
      </dsp:nvSpPr>
      <dsp:spPr>
        <a:xfrm>
          <a:off x="1395245" y="434027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latin typeface="Calibri Light" panose="020F0302020204030204"/>
            </a:rPr>
            <a:t>Shortest</a:t>
          </a:r>
          <a:r>
            <a:rPr lang="en-GB" sz="1100" kern="1200"/>
            <a:t> path algorithms operate on a graph, which is made up of vertices and edges that connect them. A graph may be directed, </a:t>
          </a:r>
          <a:r>
            <a:rPr lang="en-GB" sz="1100" b="1" kern="1200">
              <a:latin typeface="Calibri Light" panose="020F0302020204030204"/>
            </a:rPr>
            <a:t>undirected</a:t>
          </a:r>
          <a:r>
            <a:rPr lang="en-GB" sz="1100" kern="1200"/>
            <a:t>, weighted, and more. It’s these distinctions that determine which algorithm will work better than another for certain graph types.</a:t>
          </a:r>
          <a:endParaRPr lang="en-US" sz="1100" kern="1200"/>
        </a:p>
      </dsp:txBody>
      <dsp:txXfrm>
        <a:off x="1395245" y="4340272"/>
        <a:ext cx="4320000" cy="720000"/>
      </dsp:txXfrm>
    </dsp:sp>
    <dsp:sp modelId="{5755B386-CD1D-4327-BB81-65325F5AA5E3}">
      <dsp:nvSpPr>
        <dsp:cNvPr id="0" name=""/>
        <dsp:cNvSpPr/>
      </dsp:nvSpPr>
      <dsp:spPr>
        <a:xfrm>
          <a:off x="7659245" y="192593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BF812-943B-4B9D-8F76-9A69E1160589}">
      <dsp:nvSpPr>
        <dsp:cNvPr id="0" name=""/>
        <dsp:cNvSpPr/>
      </dsp:nvSpPr>
      <dsp:spPr>
        <a:xfrm>
          <a:off x="6471245" y="434027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latin typeface="Calibri"/>
              <a:cs typeface="Calibri"/>
            </a:rPr>
            <a:t>In our case, we will use</a:t>
          </a:r>
          <a:r>
            <a:rPr lang="en-GB" sz="1100" b="0" kern="1200">
              <a:solidFill>
                <a:srgbClr val="FF0000"/>
              </a:solidFill>
              <a:latin typeface="Calibri"/>
              <a:cs typeface="Calibri"/>
            </a:rPr>
            <a:t> Dijkstra's shortest path</a:t>
          </a:r>
          <a:r>
            <a:rPr lang="en-GB" sz="1100" b="1" kern="1200">
              <a:latin typeface="Calibri"/>
              <a:cs typeface="Calibri"/>
            </a:rPr>
            <a:t> algorithm</a:t>
          </a:r>
          <a:r>
            <a:rPr lang="en-GB" sz="1100" kern="1200">
              <a:latin typeface="Calibri"/>
              <a:cs typeface="Calibri"/>
            </a:rPr>
            <a:t> </a:t>
          </a:r>
          <a:r>
            <a:rPr lang="en-GB" sz="1100" b="1" kern="1200">
              <a:latin typeface="Calibri"/>
              <a:cs typeface="Calibri"/>
            </a:rPr>
            <a:t>to find shortest paths.</a:t>
          </a:r>
          <a:endParaRPr lang="en-US" sz="1100" b="1" kern="1200"/>
        </a:p>
      </dsp:txBody>
      <dsp:txXfrm>
        <a:off x="6471245" y="4340272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35402-5C93-4D9A-924C-E669631D289D}">
      <dsp:nvSpPr>
        <dsp:cNvPr id="0" name=""/>
        <dsp:cNvSpPr/>
      </dsp:nvSpPr>
      <dsp:spPr>
        <a:xfrm>
          <a:off x="0" y="81862"/>
          <a:ext cx="6253721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INITIALIZATION:</a:t>
          </a:r>
        </a:p>
      </dsp:txBody>
      <dsp:txXfrm>
        <a:off x="26930" y="108792"/>
        <a:ext cx="6199861" cy="497795"/>
      </dsp:txXfrm>
    </dsp:sp>
    <dsp:sp modelId="{CCAFB445-AA43-45A9-90C9-881B1C3A0B55}">
      <dsp:nvSpPr>
        <dsp:cNvPr id="0" name=""/>
        <dsp:cNvSpPr/>
      </dsp:nvSpPr>
      <dsp:spPr>
        <a:xfrm>
          <a:off x="0" y="633517"/>
          <a:ext cx="6253721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Let distance of start vertex from start vertex = 0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Let distance of all other vertices from start = ∞ (infinity)</a:t>
          </a:r>
        </a:p>
      </dsp:txBody>
      <dsp:txXfrm>
        <a:off x="0" y="633517"/>
        <a:ext cx="6253721" cy="618930"/>
      </dsp:txXfrm>
    </dsp:sp>
    <dsp:sp modelId="{5DCC65F7-04FF-4C30-8CC1-0CD9E81042BD}">
      <dsp:nvSpPr>
        <dsp:cNvPr id="0" name=""/>
        <dsp:cNvSpPr/>
      </dsp:nvSpPr>
      <dsp:spPr>
        <a:xfrm>
          <a:off x="0" y="1252447"/>
          <a:ext cx="6253721" cy="55165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REPEATING STEPS:</a:t>
          </a:r>
        </a:p>
      </dsp:txBody>
      <dsp:txXfrm>
        <a:off x="26930" y="1279377"/>
        <a:ext cx="6199861" cy="497795"/>
      </dsp:txXfrm>
    </dsp:sp>
    <dsp:sp modelId="{98271B8C-CAC8-4D87-AAA0-5AA52AB1C011}">
      <dsp:nvSpPr>
        <dsp:cNvPr id="0" name=""/>
        <dsp:cNvSpPr/>
      </dsp:nvSpPr>
      <dsp:spPr>
        <a:xfrm>
          <a:off x="0" y="1804102"/>
          <a:ext cx="6253721" cy="261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Visit the unvisited vertex with the smallest known distance from the start vertex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the current vertex, examine its unvisited </a:t>
          </a:r>
          <a:r>
            <a:rPr lang="en-US" sz="1800" kern="1200" err="1"/>
            <a:t>neighbours</a:t>
          </a:r>
          <a:r>
            <a:rPr lang="en-US" sz="1800" kern="1200">
              <a:latin typeface="Calibri Light" panose="020F0302020204030204"/>
            </a:rPr>
            <a:t>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the current vertex, calculate distance of each </a:t>
          </a:r>
          <a:r>
            <a:rPr lang="en-US" sz="1800" kern="1200" err="1"/>
            <a:t>neighbour</a:t>
          </a:r>
          <a:r>
            <a:rPr lang="en-US" sz="1800" kern="1200"/>
            <a:t> from start vertex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If the calculated distance of a vertex is less than the known distance, update the shortest distance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Update the previous vertex for each of the updated distances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Add the current vertex to the list of visited vertices</a:t>
          </a:r>
        </a:p>
      </dsp:txBody>
      <dsp:txXfrm>
        <a:off x="0" y="1804102"/>
        <a:ext cx="6253721" cy="2618550"/>
      </dsp:txXfrm>
    </dsp:sp>
    <dsp:sp modelId="{3ACB0F6A-16B3-49AB-9059-2899927CB8A1}">
      <dsp:nvSpPr>
        <dsp:cNvPr id="0" name=""/>
        <dsp:cNvSpPr/>
      </dsp:nvSpPr>
      <dsp:spPr>
        <a:xfrm>
          <a:off x="0" y="4422652"/>
          <a:ext cx="6253721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Repeat </a:t>
          </a:r>
          <a:r>
            <a:rPr lang="en-US" sz="2300" kern="1200">
              <a:latin typeface="Calibri Light" panose="020F0302020204030204"/>
            </a:rPr>
            <a:t>these</a:t>
          </a:r>
          <a:r>
            <a:rPr lang="en-US" sz="2300" kern="1200"/>
            <a:t> steps until all vertices visited.</a:t>
          </a:r>
        </a:p>
      </dsp:txBody>
      <dsp:txXfrm>
        <a:off x="26930" y="4449582"/>
        <a:ext cx="6199861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9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9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5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6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93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12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6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97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26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18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87" r:id="rId6"/>
    <p:sldLayoutId id="2147483692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E517A909-EB4C-4431-B70D-EABFEA129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" r="-2" b="1475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5376" y="1771650"/>
            <a:ext cx="4629150" cy="134302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2800" kern="1200" dirty="0">
                <a:latin typeface="+mj-lt"/>
                <a:ea typeface="+mj-ea"/>
                <a:cs typeface="+mj-cs"/>
              </a:rPr>
              <a:t>19AIE111</a:t>
            </a:r>
            <a:br>
              <a:rPr lang="en-US" sz="2800" kern="1200" dirty="0"/>
            </a:br>
            <a:r>
              <a:rPr lang="en-US" sz="2800" kern="1200" dirty="0">
                <a:latin typeface="+mj-lt"/>
                <a:ea typeface="+mj-ea"/>
                <a:cs typeface="+mj-cs"/>
              </a:rPr>
              <a:t>DATA STRUCTURES AND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5376" y="3295649"/>
            <a:ext cx="5191124" cy="1924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900" u="sng" dirty="0"/>
              <a:t>BATCH 15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SVS Dhanush - CB.EN.U4AIE20068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/>
              <a:t>Swarnamuhi</a:t>
            </a:r>
            <a:r>
              <a:rPr lang="en-US" sz="1900" dirty="0"/>
              <a:t> K - CB.EN.U4AIE20069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A Swetha Tirumalai - CB.EN.U4AIE20070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Tarun S - CB.EN.U4AIE20071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04747" y="1559063"/>
            <a:ext cx="3188251" cy="1073012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dirty="0">
                <a:latin typeface="+mj-lt"/>
                <a:ea typeface="+mj-ea"/>
                <a:cs typeface="+mj-cs"/>
              </a:rPr>
              <a:t>END SEM PROJECT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dirty="0">
                <a:latin typeface="Impact"/>
                <a:ea typeface="+mj-ea"/>
                <a:cs typeface="+mj-cs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590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00E87CC-2910-41D5-8D91-5CA872889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35" y="1226911"/>
            <a:ext cx="9278588" cy="4351338"/>
          </a:xfrm>
        </p:spPr>
      </p:pic>
    </p:spTree>
    <p:extLst>
      <p:ext uri="{BB962C8B-B14F-4D97-AF65-F5344CB8AC3E}">
        <p14:creationId xmlns:p14="http://schemas.microsoft.com/office/powerpoint/2010/main" val="194917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54E50BA-B47C-446B-A4AA-18A34D3BD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3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6599F9F-CBAD-459E-9A1C-E3D83533F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899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4720F66-0754-49A1-AF25-219D25A51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5" y="643466"/>
            <a:ext cx="9605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2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97FF4D6-2A17-4D9F-B8AB-A94CFE65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7C80CA4-D5DD-49B6-956B-A00289CA6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4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CC33924-650D-44EA-9AE2-00B1F4FB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3BBB858-A80E-4265-B08C-F6D897E8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2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07F9C5C-77C3-4CDF-8714-4B19B15CA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9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1D1CBC-89AA-4380-945F-DCC28F4D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GB" sz="4800" b="1">
                <a:latin typeface="Modern Love"/>
                <a:ea typeface="+mj-lt"/>
                <a:cs typeface="+mj-lt"/>
              </a:rPr>
              <a:t>Dijkstra's Algorithm</a:t>
            </a:r>
            <a:endParaRPr lang="en-US" sz="4800" b="1">
              <a:latin typeface="Modern Love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21E44B-70BF-4CE4-9DA0-0496DFCA7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13830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23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E3C5131B-10AC-4355-BDF1-B8D944C92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33" b="120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F4203C0-7485-434D-B182-0AE6C616C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0101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Modern Love"/>
                <a:cs typeface="Calibri Light"/>
              </a:rPr>
              <a:t>FINDING THE SHORTEST PATH</a:t>
            </a:r>
            <a:endParaRPr lang="en-GB">
              <a:solidFill>
                <a:srgbClr val="FFFFFF"/>
              </a:solidFill>
              <a:latin typeface="Modern Love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digital binary data on a screen">
            <a:extLst>
              <a:ext uri="{FF2B5EF4-FFF2-40B4-BE49-F238E27FC236}">
                <a16:creationId xmlns:a16="http://schemas.microsoft.com/office/drawing/2014/main" id="{3135F2C9-B0D0-40A4-8FAE-BACDFDA28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E9F7A-E1EF-47ED-A9F4-37C21D472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IMPLEMENTATION </a:t>
            </a:r>
            <a:br>
              <a:rPr lang="en-US" sz="6000" b="1">
                <a:solidFill>
                  <a:srgbClr val="FFFFFF"/>
                </a:solidFill>
              </a:rPr>
            </a:br>
            <a:r>
              <a:rPr lang="en-US" sz="6000" b="1">
                <a:solidFill>
                  <a:srgbClr val="FFFFFF"/>
                </a:solidFill>
              </a:rPr>
              <a:t>AND CODE</a:t>
            </a:r>
          </a:p>
        </p:txBody>
      </p:sp>
    </p:spTree>
    <p:extLst>
      <p:ext uri="{BB962C8B-B14F-4D97-AF65-F5344CB8AC3E}">
        <p14:creationId xmlns:p14="http://schemas.microsoft.com/office/powerpoint/2010/main" val="12928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C58249-BA0A-4CC8-87CE-BAA7C0AB1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0FA530-E7CD-4CDE-B9AD-3410A005A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00679B-FF3A-4000-8271-378087A59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09375E-0105-4FDF-90EF-4C85D6E0E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344085-6BE8-450F-A6E6-70EB9A06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CC32FD-0FA1-4E24-9DE3-240F4EF6F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2B4B5B-EB91-4C89-BB03-67C2834C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36BE47-AC13-46F8-A5FA-B3549F32B614}"/>
              </a:ext>
            </a:extLst>
          </p:cNvPr>
          <p:cNvSpPr txBox="1"/>
          <p:nvPr/>
        </p:nvSpPr>
        <p:spPr>
          <a:xfrm>
            <a:off x="3906323" y="2829739"/>
            <a:ext cx="4046355" cy="79968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Modern Love"/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5251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C996191-49A4-4906-AA8A-11A0CE421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498" b="12502"/>
          <a:stretch/>
        </p:blipFill>
        <p:spPr>
          <a:xfrm>
            <a:off x="20" y="18362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F42B0-D48B-4E10-BCB4-13EE9040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latin typeface="Modern Love"/>
                <a:cs typeface="Calibri Light"/>
              </a:rPr>
              <a:t>SHORTEST PATH ALGORITHM</a:t>
            </a:r>
            <a:endParaRPr lang="en-GB" sz="4000">
              <a:solidFill>
                <a:srgbClr val="FFFFFF"/>
              </a:solidFill>
              <a:latin typeface="Modern Love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914F-0673-4DED-BF48-9A527CC44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solidFill>
                  <a:srgbClr val="FFFFFF"/>
                </a:solidFill>
                <a:ea typeface="+mn-lt"/>
                <a:cs typeface="+mn-lt"/>
              </a:rPr>
              <a:t>The shortest path algorithm is given a weighted graph or diagram G = (V,E,W) and two specified vertices v and w; the algorithm finds a shortest path from v to w. </a:t>
            </a:r>
          </a:p>
          <a:p>
            <a:r>
              <a:rPr lang="en-GB" sz="2000">
                <a:solidFill>
                  <a:srgbClr val="FFFFFF"/>
                </a:solidFill>
                <a:ea typeface="+mn-lt"/>
                <a:cs typeface="+mn-lt"/>
              </a:rPr>
              <a:t>The distance from a vertex v to a vertex w (denoted d(v, w)) is the weight of a shortest path from v to w. </a:t>
            </a:r>
          </a:p>
          <a:p>
            <a:r>
              <a:rPr lang="en-GB" sz="2000">
                <a:solidFill>
                  <a:srgbClr val="FFFFFF"/>
                </a:solidFill>
                <a:ea typeface="+mn-lt"/>
                <a:cs typeface="+mn-lt"/>
              </a:rPr>
              <a:t>Shortest path algorithms have various uses, most notable being Route planning software such as Google Maps, etc.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41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94CEEDC5-44C8-4A3C-B82D-5FD315CAF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6435" b="8565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A78D5-9463-4125-B3E2-E10F6193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GB" sz="3400">
                <a:solidFill>
                  <a:srgbClr val="FFFFFF"/>
                </a:solidFill>
                <a:latin typeface="Modern Love"/>
                <a:cs typeface="Calibri Light"/>
              </a:rPr>
              <a:t>WHY DIFFERENT ALGORITHMS?</a:t>
            </a: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C760-B12E-4DC4-953F-F852408F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Most people are aware of the shortest path problem, but their familiarity with it begins and ends with considering the shortest path between two points, A and B. 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However, for computer scientists this problem takes a different turn, as different algorithms may be needed to solve the different problems.</a:t>
            </a:r>
            <a:endParaRPr lang="en-GB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40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736BC-A057-4574-B876-E9CEBAE1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  <a:latin typeface="Modern Love"/>
                <a:ea typeface="+mj-lt"/>
                <a:cs typeface="+mj-lt"/>
              </a:rPr>
              <a:t>SHORTEST PATH ALGORITHMs</a:t>
            </a: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682754-E09A-4B1F-96E7-46E11C287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932430"/>
              </p:ext>
            </p:extLst>
          </p:nvPr>
        </p:nvGraphicFramePr>
        <p:xfrm>
          <a:off x="838200" y="2211233"/>
          <a:ext cx="10515600" cy="396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470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9321D4-B75E-4173-8399-5C9229958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748" r="-2" b="88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30E192-8EB7-460C-86CF-020ABE824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34104"/>
              </p:ext>
            </p:extLst>
          </p:nvPr>
        </p:nvGraphicFramePr>
        <p:xfrm>
          <a:off x="-33968" y="-120687"/>
          <a:ext cx="12186490" cy="698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711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E803AF3-2CFC-49B6-8EA4-B2E3F09E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291"/>
            <a:ext cx="10905066" cy="4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4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E8B07A6-D156-4AF2-82D1-0AE8AAE31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38" y="1343406"/>
            <a:ext cx="10905066" cy="4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FF6557B-4850-482D-B0D0-2F84E0FE7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49" y="1118054"/>
            <a:ext cx="9771330" cy="4351338"/>
          </a:xfrm>
        </p:spPr>
      </p:pic>
    </p:spTree>
    <p:extLst>
      <p:ext uri="{BB962C8B-B14F-4D97-AF65-F5344CB8AC3E}">
        <p14:creationId xmlns:p14="http://schemas.microsoft.com/office/powerpoint/2010/main" val="75809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CC2BE5"/>
      </a:accent1>
      <a:accent2>
        <a:srgbClr val="6E1BD4"/>
      </a:accent2>
      <a:accent3>
        <a:srgbClr val="312BE5"/>
      </a:accent3>
      <a:accent4>
        <a:srgbClr val="1961D3"/>
      </a:accent4>
      <a:accent5>
        <a:srgbClr val="29BADE"/>
      </a:accent5>
      <a:accent6>
        <a:srgbClr val="17C29D"/>
      </a:accent6>
      <a:hlink>
        <a:srgbClr val="3F90BF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TornVTI</vt:lpstr>
      <vt:lpstr>19AIE111 DATA STRUCTURES AND ALGORITHMS</vt:lpstr>
      <vt:lpstr>FINDING THE SHORTEST PATH</vt:lpstr>
      <vt:lpstr>SHORTEST PATH ALGORITHM</vt:lpstr>
      <vt:lpstr>WHY DIFFERENT ALGORITHMS?</vt:lpstr>
      <vt:lpstr>SHORTEST PATH 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Dijkstra's Algorithm</vt:lpstr>
      <vt:lpstr>IMPLEMENTATION  AND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</cp:revision>
  <dcterms:created xsi:type="dcterms:W3CDTF">2021-08-08T14:33:59Z</dcterms:created>
  <dcterms:modified xsi:type="dcterms:W3CDTF">2021-08-11T15:08:06Z</dcterms:modified>
</cp:coreProperties>
</file>